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2" r:id="rId2"/>
    <p:sldId id="291" r:id="rId3"/>
    <p:sldId id="286" r:id="rId4"/>
    <p:sldId id="287" r:id="rId5"/>
    <p:sldId id="293" r:id="rId6"/>
    <p:sldId id="28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4" autoAdjust="0"/>
    <p:restoredTop sz="94133" autoAdjust="0"/>
  </p:normalViewPr>
  <p:slideViewPr>
    <p:cSldViewPr snapToGrid="0" snapToObjects="1">
      <p:cViewPr varScale="1">
        <p:scale>
          <a:sx n="86" d="100"/>
          <a:sy n="86" d="100"/>
        </p:scale>
        <p:origin x="83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D63B9-0102-6A49-9F7E-CF53D0DFE92E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5EBB4-0235-7B49-8132-225FC345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0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E45E97-3D5F-B942-B74B-9F83A210C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614363"/>
            <a:ext cx="9144000" cy="5300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C3C90B-9583-9946-A4E6-D640E2D2E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7030A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7BB83-998A-5243-9543-101B84AFE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F7FEC-6604-4149-9004-DBACD625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99166"/>
            <a:ext cx="2743200" cy="365125"/>
          </a:xfrm>
        </p:spPr>
        <p:txBody>
          <a:bodyPr/>
          <a:lstStyle/>
          <a:p>
            <a:fld id="{819ABF86-AA97-E446-B570-44697F89076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9C349-1202-CC4D-8EB8-3AE2E1BE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9916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E1585-C619-D64E-BE0D-00DAB590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99166"/>
            <a:ext cx="2743200" cy="365125"/>
          </a:xfrm>
        </p:spPr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1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4136-E4A4-C04F-A42B-9CCB35A2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0A570-02BF-7D4E-A34A-E4A0ED3A5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48556-ED51-CB46-B7DF-094A6E4B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07B0E-B86A-B046-B51A-CB3D2742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73D8E-55A0-1E42-83AA-893855EB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B0452E-6572-0F49-95BD-911C7BCAA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C7A71-FF9E-A849-80FF-74C4BA01A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AA62-CF3E-944C-B89E-65B87ACB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BEA53-E52C-954B-AE68-EE535B18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3BE05-F5CA-464E-AF0C-8793EA15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6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A81E-140C-FC46-87FF-2EDA5F96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2F2A2-3A1C-5D4D-BA24-5D965CB32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71FA5-ADA5-5248-9A47-0C70E4B7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DC3D7-5784-E940-91D9-FAD746BE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F6E4F-4281-9B42-8E1A-6DF008F9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2FED-2EDF-D045-80C2-2AD49BD4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DF32D-F709-A54C-B565-BA0905E38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CB607-B1F3-BB4D-823F-3C416796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F16DB-6DF2-F840-BC5B-C5BC3830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E8E37-2245-3D46-92AF-DBC731C5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0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BA0C-6ACD-C149-9466-82E3257B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6264D-7C67-014D-81A7-B3AF50406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1A4C5-6630-A64C-A99B-27C3264BC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AAD50-D655-E744-9E44-3A5A7EED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A2235-B11E-9C49-8356-576C16B8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6597A-14FF-8D44-9286-AE76414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9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C833-D421-F84F-A8D7-2FAF6C923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B81ED-5D15-F748-8E5A-CD2985A13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ECEBD-404C-EC4A-B711-622286D7A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C2C04-BC3A-794B-A055-CD5254B8B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9FFD5-7B46-E846-9632-6F6B011DA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1F954-9685-EF47-8A29-5CB80040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6BEDB-C487-2543-B5F0-1E92011F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853AB-7E17-564A-9849-E3FEE585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9D931-B861-864C-A660-6233A00B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0DF28-58CD-0D45-87E2-7473F8BC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29D46-D283-1F4B-A030-C28668F2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76AD2-DEAF-074B-9819-692D477E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5C010-AB10-084B-A81E-336006D1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8444A-38E1-CB44-A241-CF18FDB2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0E612-D4A1-004D-9B79-50774EAD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9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AD50-DB52-3E44-AA27-EF3C5C564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8DB7-15CB-3641-ABF0-4F6749459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A76DA-3401-344C-944B-0F56B8059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09A07-838A-CD46-B2A5-EED67841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3E9AD-C061-984B-983A-42205D24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CF6D3-AB3E-0845-ABAC-530B7D4A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8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7BD7-DAD3-4E4A-927B-CF69AE49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5F615-C75F-F146-95F3-F1D2F38DD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4547F-0841-2749-9283-4D3801267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33D5B-3958-484D-BA83-A7CF7A3F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6FC43-900D-804B-B10F-3EDD1BC0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474B0-3459-3D43-A0B0-0F8E73FC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9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1B2C51"/>
            </a:gs>
            <a:gs pos="0">
              <a:srgbClr val="1C2B52"/>
            </a:gs>
            <a:gs pos="0">
              <a:srgbClr val="1C2B52"/>
            </a:gs>
            <a:gs pos="36000">
              <a:srgbClr val="1D2B53"/>
            </a:gs>
            <a:gs pos="23000">
              <a:srgbClr val="202B55"/>
            </a:gs>
            <a:gs pos="0">
              <a:srgbClr val="262959"/>
            </a:gs>
            <a:gs pos="95000">
              <a:srgbClr val="192C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D6F158-D495-E043-995F-6133B4FD433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5400000">
            <a:off x="2467918" y="-2967982"/>
            <a:ext cx="7300912" cy="1272252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8B2DCB-46B0-3340-B09D-E1B7D0B9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45345-350B-D74F-9BDA-32DF45B57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93C70-13F7-B743-811F-F4E9E87C8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277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19ABF86-AA97-E446-B570-44697F890767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5C407-CC5C-3E4F-8B4B-5C9B8F03E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77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D3831-9B8C-6C48-B46A-452AE68F4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77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59F5F9-7D35-B349-A2C8-64DDA0F69B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861CE8-32C9-5849-9B08-4A1AD3F1ED80}"/>
              </a:ext>
            </a:extLst>
          </p:cNvPr>
          <p:cNvGrpSpPr/>
          <p:nvPr userDrawn="1"/>
        </p:nvGrpSpPr>
        <p:grpSpPr>
          <a:xfrm>
            <a:off x="10675167" y="-171458"/>
            <a:ext cx="1702571" cy="1714498"/>
            <a:chOff x="10084616" y="257177"/>
            <a:chExt cx="1702571" cy="17144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F02E9A-285C-9348-A8E1-C6EA60A2F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10148533" y="517996"/>
              <a:ext cx="1491370" cy="11980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7F8932-1B6D-034A-A8C8-0EEE12DC8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0084616" y="257177"/>
              <a:ext cx="1702571" cy="171449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76940F-3F27-E243-AE1F-72739FAF3E8D}"/>
                </a:ext>
              </a:extLst>
            </p:cNvPr>
            <p:cNvSpPr txBox="1"/>
            <p:nvPr/>
          </p:nvSpPr>
          <p:spPr>
            <a:xfrm>
              <a:off x="10568068" y="1580277"/>
              <a:ext cx="9287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Book Antiqua" panose="02040602050305030304" pitchFamily="18" charset="0"/>
                  <a:cs typeface="Bangla Sangam MN" panose="02000000000000000000" pitchFamily="2" charset="0"/>
                </a:rPr>
                <a:t>GAB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21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gion7saicenters.org/birthday/2019/index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region7saicenters.org/birthday/2019/Registration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gion7saicenters.org/birthday/2018/Volunteer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athyasai.us/devotion/discourse/unity-thought-word-and-deed-true-humannes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sathyasai.org/sites/default/files/pages/study-guides/studyguide-purity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athyasai.org/sites/default/files/pages/study-guides/studyguide-unity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drive.google.com/file/d/1EgC0JvDtoAdzjVRkiZqsCy3Iks4O-UPf/view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8" y="661709"/>
            <a:ext cx="10929648" cy="5526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6" y="717124"/>
            <a:ext cx="856544" cy="862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44" y="2380240"/>
            <a:ext cx="2067589" cy="1515499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B/>
            <a:extrusionClr>
              <a:srgbClr val="FFC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48" y="735596"/>
            <a:ext cx="856544" cy="8622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4568" y="3794907"/>
            <a:ext cx="961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94</a:t>
            </a:r>
            <a:r>
              <a:rPr lang="en-US" sz="28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Birthday Celebration of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Bhagawan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Sri Sathya Sai Baba</a:t>
            </a:r>
          </a:p>
        </p:txBody>
      </p:sp>
    </p:spTree>
    <p:extLst>
      <p:ext uri="{BB962C8B-B14F-4D97-AF65-F5344CB8AC3E}">
        <p14:creationId xmlns:p14="http://schemas.microsoft.com/office/powerpoint/2010/main" val="182774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22695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1124072"/>
            <a:ext cx="10673012" cy="54044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2917083" y="1124072"/>
            <a:ext cx="6357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94</a:t>
            </a:r>
            <a:r>
              <a:rPr lang="en-US" sz="36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Birthday Celebration of </a:t>
            </a:r>
          </a:p>
          <a:p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Bhagawan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Sri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Sathya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Sai Baba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58303" y="2528296"/>
            <a:ext cx="10275389" cy="37856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r>
              <a:rPr lang="en-US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Theme 	: “Unity is Divinity; Purity is Enlightenment”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endParaRPr kumimoji="0" lang="en-US" altLang="en-US" sz="260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r>
              <a:rPr lang="en-US" alt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Date 		: Nov 23</a:t>
            </a:r>
            <a:r>
              <a:rPr lang="en-US" altLang="en-US" sz="2600" kern="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Saturday 10:00 AM – 1:30 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endParaRPr kumimoji="0" lang="en-US" altLang="en-US" sz="260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r>
              <a:rPr lang="en-US" alt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Venue 	: Jain Center of Northern California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r>
              <a:rPr lang="en-US" alt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  722, S Main St, Milpitas, CA 95035</a:t>
            </a:r>
          </a:p>
          <a:p>
            <a:pPr algn="l">
              <a:buClr>
                <a:srgbClr val="595959"/>
              </a:buClr>
              <a:defRPr/>
            </a:pPr>
            <a:endParaRPr lang="en-US" altLang="en-US" sz="2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Clr>
                <a:srgbClr val="595959"/>
              </a:buClr>
              <a:defRPr/>
            </a:pPr>
            <a:r>
              <a:rPr lang="en-US" alt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Coordinators 	: </a:t>
            </a:r>
            <a:r>
              <a:rPr lang="en-US" altLang="en-US" sz="26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Saikiran</a:t>
            </a:r>
            <a:r>
              <a:rPr lang="en-US" alt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Vodela</a:t>
            </a:r>
            <a:r>
              <a:rPr lang="en-US" alt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Indranil</a:t>
            </a:r>
            <a:r>
              <a:rPr lang="en-US" alt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Dey</a:t>
            </a:r>
          </a:p>
          <a:p>
            <a:pPr lvl="0" algn="l">
              <a:buClr>
                <a:srgbClr val="595959"/>
              </a:buClr>
              <a:defRPr/>
            </a:pPr>
            <a:r>
              <a:rPr lang="en-US" alt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More @ </a:t>
            </a:r>
            <a:r>
              <a:rPr 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http://region7saicenters.org/birthday/2019/index.html</a:t>
            </a:r>
            <a:r>
              <a:rPr lang="en-US" sz="2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793913"/>
            <a:ext cx="10356895" cy="5322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985731" y="927197"/>
            <a:ext cx="9833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Bhagawan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Sri Sathya Sai Baba’s Birthday Celebration</a:t>
            </a:r>
          </a:p>
          <a:p>
            <a:pPr algn="ctr"/>
            <a:r>
              <a:rPr lang="en-US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 immersive experience on Swami’s Actual Birthday…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917431-8784-E248-8A27-84C313BB6341}"/>
              </a:ext>
            </a:extLst>
          </p:cNvPr>
          <p:cNvGrpSpPr/>
          <p:nvPr/>
        </p:nvGrpSpPr>
        <p:grpSpPr>
          <a:xfrm>
            <a:off x="1214015" y="2021344"/>
            <a:ext cx="1550756" cy="640080"/>
            <a:chOff x="1874415" y="2030129"/>
            <a:chExt cx="1550756" cy="640080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E4EC807E-135A-9D47-ADE0-ECE191346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74415" y="2084542"/>
              <a:ext cx="548640" cy="548640"/>
            </a:xfrm>
            <a:prstGeom prst="rect">
              <a:avLst/>
            </a:prstGeom>
          </p:spPr>
        </p:pic>
        <p:pic>
          <p:nvPicPr>
            <p:cNvPr id="15" name="Graphic 14" descr="Heart">
              <a:extLst>
                <a:ext uri="{FF2B5EF4-FFF2-40B4-BE49-F238E27FC236}">
                  <a16:creationId xmlns:a16="http://schemas.microsoft.com/office/drawing/2014/main" id="{C4CFC2BB-94AB-C449-9CF7-5D17366F6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76531" y="2084542"/>
              <a:ext cx="548640" cy="548640"/>
            </a:xfrm>
            <a:prstGeom prst="rect">
              <a:avLst/>
            </a:prstGeom>
          </p:spPr>
        </p:pic>
        <p:pic>
          <p:nvPicPr>
            <p:cNvPr id="13" name="Graphic 12" descr="Line arrow Straight">
              <a:extLst>
                <a:ext uri="{FF2B5EF4-FFF2-40B4-BE49-F238E27FC236}">
                  <a16:creationId xmlns:a16="http://schemas.microsoft.com/office/drawing/2014/main" id="{7EB31A50-E5E9-664B-8AEE-61805DA16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2393749" y="2030129"/>
              <a:ext cx="484216" cy="64008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208415-897F-4849-9159-47176BE642AF}"/>
              </a:ext>
            </a:extLst>
          </p:cNvPr>
          <p:cNvSpPr txBox="1"/>
          <p:nvPr/>
        </p:nvSpPr>
        <p:spPr>
          <a:xfrm>
            <a:off x="3140752" y="2141329"/>
            <a:ext cx="340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Heart to Heart Local Speakers</a:t>
            </a:r>
          </a:p>
        </p:txBody>
      </p:sp>
      <p:pic>
        <p:nvPicPr>
          <p:cNvPr id="17" name="Graphic 16" descr="Dance steps">
            <a:extLst>
              <a:ext uri="{FF2B5EF4-FFF2-40B4-BE49-F238E27FC236}">
                <a16:creationId xmlns:a16="http://schemas.microsoft.com/office/drawing/2014/main" id="{68D773DE-36EB-6E44-BC60-8C0A825759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14167" y="2021344"/>
            <a:ext cx="640080" cy="6400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FB4E05-526C-7D4F-A090-A3DBF039FC2A}"/>
              </a:ext>
            </a:extLst>
          </p:cNvPr>
          <p:cNvSpPr txBox="1"/>
          <p:nvPr/>
        </p:nvSpPr>
        <p:spPr>
          <a:xfrm>
            <a:off x="7980518" y="2141329"/>
            <a:ext cx="220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Dance Offering</a:t>
            </a:r>
          </a:p>
        </p:txBody>
      </p:sp>
      <p:pic>
        <p:nvPicPr>
          <p:cNvPr id="19" name="Graphic 18" descr="Music notation">
            <a:extLst>
              <a:ext uri="{FF2B5EF4-FFF2-40B4-BE49-F238E27FC236}">
                <a16:creationId xmlns:a16="http://schemas.microsoft.com/office/drawing/2014/main" id="{AC38EF01-E389-CB48-AB32-F8D1B24FC5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68447" y="2724356"/>
            <a:ext cx="731520" cy="7315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4F38210-1F2A-6F47-BB5F-5C8D136182D3}"/>
              </a:ext>
            </a:extLst>
          </p:cNvPr>
          <p:cNvSpPr txBox="1"/>
          <p:nvPr/>
        </p:nvSpPr>
        <p:spPr>
          <a:xfrm>
            <a:off x="7980518" y="2890061"/>
            <a:ext cx="229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Devotional Music</a:t>
            </a:r>
          </a:p>
        </p:txBody>
      </p:sp>
      <p:pic>
        <p:nvPicPr>
          <p:cNvPr id="22" name="Graphic 21" descr="Drama">
            <a:extLst>
              <a:ext uri="{FF2B5EF4-FFF2-40B4-BE49-F238E27FC236}">
                <a16:creationId xmlns:a16="http://schemas.microsoft.com/office/drawing/2014/main" id="{2910888A-934D-4F40-BF3B-00F3263B1D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18257" y="2770076"/>
            <a:ext cx="640080" cy="6400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9C4CD93-42EF-9646-9CE9-5149D72AC059}"/>
              </a:ext>
            </a:extLst>
          </p:cNvPr>
          <p:cNvSpPr txBox="1"/>
          <p:nvPr/>
        </p:nvSpPr>
        <p:spPr>
          <a:xfrm>
            <a:off x="3140752" y="2890061"/>
            <a:ext cx="2913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Skits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4DCC857-EAB3-1C49-BAF5-93777086A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955444"/>
              </p:ext>
            </p:extLst>
          </p:nvPr>
        </p:nvGraphicFramePr>
        <p:xfrm>
          <a:off x="1353425" y="3431293"/>
          <a:ext cx="9395792" cy="2580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7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8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TIME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Montserrat" charset="0"/>
                      </a:endParaRPr>
                    </a:p>
                  </a:txBody>
                  <a:tcPr marL="69461" marR="69461" marT="34730" marB="347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ACTIVITIES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Montserrat" charset="0"/>
                      </a:endParaRPr>
                    </a:p>
                  </a:txBody>
                  <a:tcPr marL="69461" marR="69461" marT="34730" marB="3473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is-IS" sz="1400" dirty="0">
                          <a:effectLst/>
                        </a:rPr>
                        <a:t>10:00 am</a:t>
                      </a:r>
                      <a:endParaRPr lang="is-IS" sz="1400" b="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Program Start (with SSE offering)</a:t>
                      </a:r>
                      <a:endParaRPr lang="en-US" sz="1400" b="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is-IS" sz="1400" dirty="0">
                          <a:effectLst/>
                        </a:rPr>
                        <a:t>10:00 am – 1:10 pm  </a:t>
                      </a:r>
                      <a:endParaRPr lang="is-IS" sz="1400" b="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Immersive Birthday Program and Offerings</a:t>
                      </a:r>
                    </a:p>
                    <a:p>
                      <a:pPr marL="285750" indent="-285750" algn="ctr" fontAlgn="t">
                        <a:buFontTx/>
                        <a:buChar char="-"/>
                      </a:pPr>
                      <a:r>
                        <a:rPr lang="en-US" sz="1400" dirty="0">
                          <a:effectLst/>
                        </a:rPr>
                        <a:t>Devotional / Unison Singing</a:t>
                      </a:r>
                    </a:p>
                    <a:p>
                      <a:pPr marL="285750" indent="-285750" algn="ctr" fontAlgn="t">
                        <a:buFontTx/>
                        <a:buChar char="-"/>
                      </a:pPr>
                      <a:r>
                        <a:rPr lang="en-US" sz="1400" dirty="0">
                          <a:effectLst/>
                        </a:rPr>
                        <a:t>Dance</a:t>
                      </a:r>
                    </a:p>
                    <a:p>
                      <a:pPr marL="285750" indent="-285750" algn="ctr" fontAlgn="t">
                        <a:buFontTx/>
                        <a:buChar char="-"/>
                      </a:pPr>
                      <a:r>
                        <a:rPr lang="en-US" sz="1400" dirty="0">
                          <a:effectLst/>
                        </a:rPr>
                        <a:t>YA Presentation</a:t>
                      </a:r>
                    </a:p>
                    <a:p>
                      <a:pPr marL="285750" indent="-285750" algn="ctr" fontAlgn="t">
                        <a:buFontTx/>
                        <a:buChar char="-"/>
                      </a:pPr>
                      <a:r>
                        <a:rPr lang="en-US" sz="1400">
                          <a:effectLst/>
                        </a:rPr>
                        <a:t>Center Offerings</a:t>
                      </a:r>
                      <a:endParaRPr lang="en-US" sz="1400" b="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1:05 pm - 1:15 pm</a:t>
                      </a:r>
                      <a:endParaRPr lang="en-US" sz="1400" b="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Cake Cutting</a:t>
                      </a:r>
                      <a:endParaRPr lang="en-US" sz="1400" b="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1:15 </a:t>
                      </a:r>
                      <a:r>
                        <a:rPr lang="mr-IN" sz="1400" dirty="0" err="1">
                          <a:effectLst/>
                        </a:rPr>
                        <a:t>pm</a:t>
                      </a:r>
                      <a:r>
                        <a:rPr lang="en-US" sz="1400" dirty="0">
                          <a:effectLst/>
                        </a:rPr>
                        <a:t> – 1:30 </a:t>
                      </a:r>
                      <a:r>
                        <a:rPr lang="mr-IN" sz="1400" dirty="0" err="1">
                          <a:effectLst/>
                        </a:rPr>
                        <a:t>pm</a:t>
                      </a:r>
                      <a:endParaRPr lang="mr-IN" sz="1400" b="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Swami’s Discourse and Closing Prayers</a:t>
                      </a:r>
                      <a:endParaRPr lang="en-US" sz="1400" b="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1:30 pm</a:t>
                      </a:r>
                      <a:endParaRPr lang="mr-IN" sz="1400" b="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To-go Lunch</a:t>
                      </a:r>
                      <a:endParaRPr lang="en-US" sz="1400" b="0" dirty="0">
                        <a:effectLst/>
                      </a:endParaRPr>
                    </a:p>
                  </a:txBody>
                  <a:tcPr marL="69461" marR="69461" marT="34730" marB="34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05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782425"/>
            <a:ext cx="10356895" cy="5322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012193" y="979723"/>
            <a:ext cx="9483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Few things about Birthday Celebration</a:t>
            </a:r>
            <a:r>
              <a:rPr lang="mr-I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…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26673" y="1664149"/>
            <a:ext cx="10353134" cy="3830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457200" algn="l">
              <a:lnSpc>
                <a:spcPct val="150000"/>
              </a:lnSpc>
              <a:buClr>
                <a:srgbClr val="595959"/>
              </a:buClr>
              <a:buFont typeface="Wingdings" charset="2"/>
              <a:buChar char="q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Kindly request volunteers to sign up online or at service desk at centers</a:t>
            </a:r>
            <a:endParaRPr lang="en-US" altLang="en-US" sz="2000" b="1" dirty="0">
              <a:solidFill>
                <a:schemeClr val="tx1"/>
              </a:solidFill>
              <a:latin typeface="+mn-lt"/>
            </a:endParaRPr>
          </a:p>
          <a:p>
            <a:pPr lvl="1" algn="l">
              <a:lnSpc>
                <a:spcPct val="150000"/>
              </a:lnSpc>
              <a:buClr>
                <a:srgbClr val="595959"/>
              </a:buClr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  <a:hlinkClick r:id="rId6"/>
              </a:rPr>
              <a:t>http://region7saicenters.org/birthday/2019/Volunteer.html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lnSpc>
                <a:spcPct val="150000"/>
              </a:lnSpc>
              <a:buClr>
                <a:srgbClr val="595959"/>
              </a:buClr>
              <a:buFont typeface="Wingdings" charset="2"/>
              <a:buChar char="q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 Please signup for volunteering by 11/8, Sunday</a:t>
            </a:r>
          </a:p>
          <a:p>
            <a:pPr marL="285750" indent="-285750" algn="l">
              <a:lnSpc>
                <a:spcPct val="150000"/>
              </a:lnSpc>
              <a:buClr>
                <a:srgbClr val="595959"/>
              </a:buClr>
              <a:buFont typeface="Wingdings" charset="2"/>
              <a:buChar char="q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 There will be a short Volunteer Orientation, date for will be communicated later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charset="2"/>
              <a:buChar char="q"/>
              <a:tabLst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All devotees are required to Register Online for seating, lunch and logistics planning - </a:t>
            </a:r>
            <a:r>
              <a:rPr lang="en-US" sz="2000" b="1" dirty="0">
                <a:solidFill>
                  <a:schemeClr val="tx1"/>
                </a:solidFill>
                <a:latin typeface="+mn-lt"/>
                <a:hlinkClick r:id="rId7"/>
              </a:rPr>
              <a:t>http://region7saicenters.org/birthday/2019/Registration.html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charset="2"/>
              <a:buChar char="q"/>
              <a:tabLst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A simple to-go lunch will be provided at the 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All are requested to follow the dress code as prescribed by </a:t>
            </a:r>
            <a:r>
              <a:rPr lang="en-US" altLang="en-US" sz="2000" b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Bhagawan</a:t>
            </a:r>
            <a:r>
              <a:rPr lang="en-US" altLang="en-US" sz="2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 Sri </a:t>
            </a:r>
            <a:r>
              <a:rPr lang="en-US" altLang="en-US" sz="2000" b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Sathya</a:t>
            </a:r>
            <a:r>
              <a:rPr lang="en-US" altLang="en-US" sz="2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 Sai Baba</a:t>
            </a:r>
          </a:p>
        </p:txBody>
      </p:sp>
    </p:spTree>
    <p:extLst>
      <p:ext uri="{BB962C8B-B14F-4D97-AF65-F5344CB8AC3E}">
        <p14:creationId xmlns:p14="http://schemas.microsoft.com/office/powerpoint/2010/main" val="10280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782425"/>
            <a:ext cx="10356895" cy="5322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078166" y="743684"/>
            <a:ext cx="2557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Sadhana…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83BC7-D495-2541-8737-7E52FD84235D}"/>
              </a:ext>
            </a:extLst>
          </p:cNvPr>
          <p:cNvSpPr/>
          <p:nvPr/>
        </p:nvSpPr>
        <p:spPr>
          <a:xfrm>
            <a:off x="826672" y="1451570"/>
            <a:ext cx="1028716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keeping with the overall theme of "Unity is Divinity; Purity is Enlightenment", here are some sadhana elements to share and implement for centers across the region. </a:t>
            </a:r>
          </a:p>
          <a:p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1. 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and Reflection: 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these study guides to dive deep into Swami's messages and guidance on these topics</a:t>
            </a:r>
          </a:p>
          <a:p>
            <a:pPr lvl="2"/>
            <a:r>
              <a:rPr lang="en-US" sz="2400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Unity is Divinity</a:t>
            </a:r>
            <a:endParaRPr lang="en-US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Aft>
                <a:spcPts val="600"/>
              </a:spcAft>
            </a:pPr>
            <a:r>
              <a:rPr lang="en-US" sz="2400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Purity is Enlightenment</a:t>
            </a:r>
            <a:endParaRPr lang="en-US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2. 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Hearing the Divine message: 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to Swami's discourse on Unity of Thought, Word and Deed: </a:t>
            </a:r>
            <a:r>
              <a:rPr lang="en-US" sz="2400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"Unity of thought, word and deed is true humanness"</a:t>
            </a:r>
            <a:endParaRPr lang="en-US" sz="24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3. </a:t>
            </a:r>
            <a:r>
              <a:rPr lang="en-US" sz="24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 Waste:</a:t>
            </a:r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In </a:t>
            </a:r>
            <a:r>
              <a:rPr lang="en-US" sz="2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expressing unity with Mother Earth, integrate some personal "Zero Waste" sadhana into your day to day activities. Ideas for Sadhana elements are </a:t>
            </a:r>
            <a:r>
              <a:rPr lang="en-US" sz="2400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here</a:t>
            </a:r>
            <a:r>
              <a:rPr lang="en-US" sz="2400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US" sz="24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4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8" y="661709"/>
            <a:ext cx="10929648" cy="5526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6" y="717124"/>
            <a:ext cx="856544" cy="862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73" y="666581"/>
            <a:ext cx="1374368" cy="10073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71644" y="2374110"/>
            <a:ext cx="37032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Thank You 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&amp;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Loving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Sairams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79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{CA405050-47F0-4D4C-BB7B-247DECC4CDA6}tf10001058</Template>
  <TotalTime>4899</TotalTime>
  <Words>231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Georgia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Balamurugan Natarajan</dc:creator>
  <cp:lastModifiedBy>Shyam Indrakanti</cp:lastModifiedBy>
  <cp:revision>102</cp:revision>
  <dcterms:created xsi:type="dcterms:W3CDTF">2018-09-07T02:57:20Z</dcterms:created>
  <dcterms:modified xsi:type="dcterms:W3CDTF">2019-10-21T10:21:44Z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9cf2da1-2c3f-45d0-b055-2ede070a0b5f_Enabled">
    <vt:lpwstr>True</vt:lpwstr>
  </property>
  <property fmtid="{D5CDD505-2E9C-101B-9397-08002B2CF9AE}" pid="3" name="MSIP_Label_f9cf2da1-2c3f-45d0-b055-2ede070a0b5f_SiteId">
    <vt:lpwstr>bb2ed304-4099-49cf-b081-cbb7a3a580ca</vt:lpwstr>
  </property>
  <property fmtid="{D5CDD505-2E9C-101B-9397-08002B2CF9AE}" pid="4" name="MSIP_Label_f9cf2da1-2c3f-45d0-b055-2ede070a0b5f_Owner">
    <vt:lpwstr>Murali.Krishnaiyer@Verint.com</vt:lpwstr>
  </property>
  <property fmtid="{D5CDD505-2E9C-101B-9397-08002B2CF9AE}" pid="5" name="MSIP_Label_f9cf2da1-2c3f-45d0-b055-2ede070a0b5f_SetDate">
    <vt:lpwstr>2018-10-12T18:08:19.4020623Z</vt:lpwstr>
  </property>
  <property fmtid="{D5CDD505-2E9C-101B-9397-08002B2CF9AE}" pid="6" name="MSIP_Label_f9cf2da1-2c3f-45d0-b055-2ede070a0b5f_Name">
    <vt:lpwstr>Public</vt:lpwstr>
  </property>
  <property fmtid="{D5CDD505-2E9C-101B-9397-08002B2CF9AE}" pid="7" name="MSIP_Label_f9cf2da1-2c3f-45d0-b055-2ede070a0b5f_Application">
    <vt:lpwstr>Microsoft Azure Information Protection</vt:lpwstr>
  </property>
  <property fmtid="{D5CDD505-2E9C-101B-9397-08002B2CF9AE}" pid="8" name="MSIP_Label_f9cf2da1-2c3f-45d0-b055-2ede070a0b5f_Extended_MSFT_Method">
    <vt:lpwstr>Automatic</vt:lpwstr>
  </property>
  <property fmtid="{D5CDD505-2E9C-101B-9397-08002B2CF9AE}" pid="9" name="Sensitivity">
    <vt:lpwstr>Public</vt:lpwstr>
  </property>
</Properties>
</file>